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4" r:id="rId9"/>
    <p:sldId id="268" r:id="rId10"/>
    <p:sldId id="269" r:id="rId11"/>
    <p:sldId id="265" r:id="rId12"/>
    <p:sldId id="266" r:id="rId13"/>
    <p:sldId id="267" r:id="rId14"/>
    <p:sldId id="272" r:id="rId15"/>
    <p:sldId id="273" r:id="rId16"/>
    <p:sldId id="270"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2" autoAdjust="0"/>
    <p:restoredTop sz="94660"/>
  </p:normalViewPr>
  <p:slideViewPr>
    <p:cSldViewPr snapToGrid="0">
      <p:cViewPr varScale="1">
        <p:scale>
          <a:sx n="120" d="100"/>
          <a:sy n="120" d="100"/>
        </p:scale>
        <p:origin x="2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75092-12A9-F8E5-C918-07BC9EDE34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495ABB-7B1E-6941-D289-DFAF314297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098834-5B35-40F5-F009-8B292CDFDB3F}"/>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2BE17FEB-0C7D-701B-5DDF-C38802A6DB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31DCE-3296-A295-D554-F1A965CBAB3F}"/>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2986805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FEF3D-F990-395A-B7E0-7918FBF4D2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0839D7-B42B-53FD-B583-9AEC23A3D5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024EF-B7A4-501E-650E-F30B3A3AE8BC}"/>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1FF869FE-DD65-577A-AE06-53B781822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7E4B22-EAF3-91CF-2B15-D537BA306B2B}"/>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3553319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FD1F61-0C31-1D34-7905-1893A0E070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C25F35-B11F-F969-B8CF-3A4D0F9513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68C0B-FAE6-C29E-9F2C-508BB07BDD8B}"/>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B0609C40-824C-0205-67D4-7964505FEF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0FA131-CC1B-499E-7A4D-8DD0506A500A}"/>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4175958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B7FD5-0583-D259-8126-4CCB7B0C15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E3FD15-A245-C359-CFBC-8CC6696965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4B2619-180B-54A5-8ED2-DE3440A66303}"/>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DD373A12-CB96-843E-A611-8F14EE8A6D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9A6026-8DAC-C0EE-58D7-DAABBC381274}"/>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3892430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B42C8-4E25-4DC0-B438-975B0D482D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A232B3-F2B1-4B3E-A830-37F404F5B7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ACDC93-86E9-FAD8-5547-26DEFE697ABE}"/>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70A0C8BF-068D-F81B-AB8C-3A4C20D061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BD48DE-E0AF-AF88-9243-CC61D11E1553}"/>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110919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C3852-753E-A906-8E9F-3A007CDEB2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27854E-A9B6-CD03-2E0E-51269C13A1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6F2DFF-9507-8E26-32FC-DC00422A8C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1960ED-B714-C623-E0D2-87173291D9BB}"/>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6" name="Footer Placeholder 5">
            <a:extLst>
              <a:ext uri="{FF2B5EF4-FFF2-40B4-BE49-F238E27FC236}">
                <a16:creationId xmlns:a16="http://schemas.microsoft.com/office/drawing/2014/main" id="{2E2C6D6D-A938-7F90-6D22-98CD37C123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DC5619-CE6E-5067-6CB7-BE53ACEC0632}"/>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1852350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752D7-B5F5-B65B-5160-2CBC67554D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978B70-CFDF-6A4E-0A8C-C2A4DB5753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F8AD48-1756-9EAD-E5C2-98E32BD8A0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5D6018-56F8-FF82-1CBE-C72A316C35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34F9D0-0024-F89C-D55A-336FACA6C2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F5936C-0E31-02FA-DAC7-C7CB07BA633B}"/>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8" name="Footer Placeholder 7">
            <a:extLst>
              <a:ext uri="{FF2B5EF4-FFF2-40B4-BE49-F238E27FC236}">
                <a16:creationId xmlns:a16="http://schemas.microsoft.com/office/drawing/2014/main" id="{B1CD71FF-8FFC-1E42-C970-A55BC3C22E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E8F1A7-7B57-FB24-F67A-436B36EE909F}"/>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76107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6730D-66E1-D8C9-E680-7EA2750ED9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95E16D-357F-E771-26BF-D2F7EC2BEF29}"/>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4" name="Footer Placeholder 3">
            <a:extLst>
              <a:ext uri="{FF2B5EF4-FFF2-40B4-BE49-F238E27FC236}">
                <a16:creationId xmlns:a16="http://schemas.microsoft.com/office/drawing/2014/main" id="{D534760E-01B2-98D3-2549-89B65A7A1B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40B092-86FD-7BA9-0F9C-07AAA41415EC}"/>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55144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1B6220-4CCF-1202-C4C2-7FD056B7E36B}"/>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3" name="Footer Placeholder 2">
            <a:extLst>
              <a:ext uri="{FF2B5EF4-FFF2-40B4-BE49-F238E27FC236}">
                <a16:creationId xmlns:a16="http://schemas.microsoft.com/office/drawing/2014/main" id="{2A496D6B-6A68-FE75-7676-177112014BA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21A492-6011-BA1A-18EE-4C50BB5D1E9C}"/>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4290935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C11EB-7B03-1F06-8A27-2F9643CE25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664FAF-9CE4-A1F7-05EE-C3BF592954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DA76A9-E4AA-62DF-91EE-7C234E115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06A44B-CD4F-18BD-D030-166CD8371479}"/>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6" name="Footer Placeholder 5">
            <a:extLst>
              <a:ext uri="{FF2B5EF4-FFF2-40B4-BE49-F238E27FC236}">
                <a16:creationId xmlns:a16="http://schemas.microsoft.com/office/drawing/2014/main" id="{BD30FE80-1271-C8D2-1DAC-007A493FE0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28C031-8D2A-5FCE-13D1-3B51C308E7F9}"/>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2314842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AB24E-A840-3383-B7B5-251621CA2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4E0B91-62A9-551E-AC4F-EDAF085DBF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949E1A-1892-1BC0-8120-C515A7BF8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A91977-3DC8-73E5-9190-486388B18A2B}"/>
              </a:ext>
            </a:extLst>
          </p:cNvPr>
          <p:cNvSpPr>
            <a:spLocks noGrp="1"/>
          </p:cNvSpPr>
          <p:nvPr>
            <p:ph type="dt" sz="half" idx="10"/>
          </p:nvPr>
        </p:nvSpPr>
        <p:spPr/>
        <p:txBody>
          <a:bodyPr/>
          <a:lstStyle/>
          <a:p>
            <a:fld id="{D40D8FBA-29FB-4000-8364-00E4A435C56F}" type="datetimeFigureOut">
              <a:rPr lang="en-US" smtClean="0"/>
              <a:t>8/27/2025</a:t>
            </a:fld>
            <a:endParaRPr lang="en-US"/>
          </a:p>
        </p:txBody>
      </p:sp>
      <p:sp>
        <p:nvSpPr>
          <p:cNvPr id="6" name="Footer Placeholder 5">
            <a:extLst>
              <a:ext uri="{FF2B5EF4-FFF2-40B4-BE49-F238E27FC236}">
                <a16:creationId xmlns:a16="http://schemas.microsoft.com/office/drawing/2014/main" id="{B99C45DA-6704-F7BF-56DD-D2A93FC4E6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52CF24-8633-2B9D-C669-7B1AD35908F8}"/>
              </a:ext>
            </a:extLst>
          </p:cNvPr>
          <p:cNvSpPr>
            <a:spLocks noGrp="1"/>
          </p:cNvSpPr>
          <p:nvPr>
            <p:ph type="sldNum" sz="quarter" idx="12"/>
          </p:nvPr>
        </p:nvSpPr>
        <p:spPr/>
        <p:txBody>
          <a:bodyPr/>
          <a:lstStyle/>
          <a:p>
            <a:fld id="{66B176C0-B39A-4B6C-AF5E-F2104BE67916}" type="slidenum">
              <a:rPr lang="en-US" smtClean="0"/>
              <a:t>‹#›</a:t>
            </a:fld>
            <a:endParaRPr lang="en-US"/>
          </a:p>
        </p:txBody>
      </p:sp>
    </p:spTree>
    <p:extLst>
      <p:ext uri="{BB962C8B-B14F-4D97-AF65-F5344CB8AC3E}">
        <p14:creationId xmlns:p14="http://schemas.microsoft.com/office/powerpoint/2010/main" val="3581250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3DFCA3-E5CA-2AF2-3DC3-5C653EE89C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65AC01-0330-1509-AB84-9411FB2EF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52313C-DB93-C210-6D54-D7C163C790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0D8FBA-29FB-4000-8364-00E4A435C56F}" type="datetimeFigureOut">
              <a:rPr lang="en-US" smtClean="0"/>
              <a:t>8/27/2025</a:t>
            </a:fld>
            <a:endParaRPr lang="en-US"/>
          </a:p>
        </p:txBody>
      </p:sp>
      <p:sp>
        <p:nvSpPr>
          <p:cNvPr id="5" name="Footer Placeholder 4">
            <a:extLst>
              <a:ext uri="{FF2B5EF4-FFF2-40B4-BE49-F238E27FC236}">
                <a16:creationId xmlns:a16="http://schemas.microsoft.com/office/drawing/2014/main" id="{18357FEF-7703-47B5-7EE5-6C96785C6E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D50A5AB-3F31-72F6-AEF2-AC79968ABD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6B176C0-B39A-4B6C-AF5E-F2104BE67916}" type="slidenum">
              <a:rPr lang="en-US" smtClean="0"/>
              <a:t>‹#›</a:t>
            </a:fld>
            <a:endParaRPr lang="en-US"/>
          </a:p>
        </p:txBody>
      </p:sp>
    </p:spTree>
    <p:extLst>
      <p:ext uri="{BB962C8B-B14F-4D97-AF65-F5344CB8AC3E}">
        <p14:creationId xmlns:p14="http://schemas.microsoft.com/office/powerpoint/2010/main" val="2604812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Corey.Bornemann@ohfa.org" TargetMode="External"/><Relationship Id="rId2" Type="http://schemas.openxmlformats.org/officeDocument/2006/relationships/hyperlink" Target="mailto:Emily.Myers@ohfa.org" TargetMode="External"/><Relationship Id="rId1" Type="http://schemas.openxmlformats.org/officeDocument/2006/relationships/slideLayout" Target="../slideLayouts/slideLayout2.xml"/><Relationship Id="rId4" Type="http://schemas.openxmlformats.org/officeDocument/2006/relationships/hyperlink" Target="http://www.ohfa.org/2026-home-and-national-housing-trust-fund-input-suve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Corey.Bornemann@ohfa.org" TargetMode="External"/><Relationship Id="rId2" Type="http://schemas.openxmlformats.org/officeDocument/2006/relationships/hyperlink" Target="mailto:Emily.Myers@ohfa.org" TargetMode="External"/><Relationship Id="rId1" Type="http://schemas.openxmlformats.org/officeDocument/2006/relationships/slideLayout" Target="../slideLayouts/slideLayout2.xml"/><Relationship Id="rId4" Type="http://schemas.openxmlformats.org/officeDocument/2006/relationships/hyperlink" Target="http://www.ohfa.org/2026-home-and-national-housing-trust-fund-input-suvey/"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F45CA1D5-650B-C61E-47F9-F86766A1A2DF}"/>
              </a:ext>
            </a:extLst>
          </p:cNvPr>
          <p:cNvSpPr>
            <a:spLocks noGrp="1"/>
          </p:cNvSpPr>
          <p:nvPr>
            <p:ph type="ctrTitle"/>
          </p:nvPr>
        </p:nvSpPr>
        <p:spPr>
          <a:xfrm>
            <a:off x="1256275" y="2271449"/>
            <a:ext cx="9679449" cy="2847058"/>
          </a:xfrm>
        </p:spPr>
        <p:txBody>
          <a:bodyPr anchor="b">
            <a:normAutofit/>
          </a:bodyPr>
          <a:lstStyle/>
          <a:p>
            <a:pPr algn="l"/>
            <a:r>
              <a:rPr lang="en-US" sz="8000" dirty="0">
                <a:solidFill>
                  <a:srgbClr val="FFFFFF"/>
                </a:solidFill>
              </a:rPr>
              <a:t>2026 HOME, NHTF, &amp; HOPWA Input Session</a:t>
            </a:r>
          </a:p>
        </p:txBody>
      </p:sp>
      <p:cxnSp>
        <p:nvCxnSpPr>
          <p:cNvPr id="9" name="Straight Connector 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1"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3"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5"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4202059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83295-F2BF-847F-1A4A-FF08FF87363D}"/>
              </a:ext>
            </a:extLst>
          </p:cNvPr>
          <p:cNvSpPr>
            <a:spLocks noGrp="1"/>
          </p:cNvSpPr>
          <p:nvPr>
            <p:ph type="title"/>
          </p:nvPr>
        </p:nvSpPr>
        <p:spPr/>
        <p:txBody>
          <a:bodyPr/>
          <a:lstStyle/>
          <a:p>
            <a:r>
              <a:rPr lang="en-US" dirty="0"/>
              <a:t>Changes to the HOME Investment Partnership Application – Continued </a:t>
            </a:r>
          </a:p>
        </p:txBody>
      </p:sp>
      <p:sp>
        <p:nvSpPr>
          <p:cNvPr id="3" name="Content Placeholder 2">
            <a:extLst>
              <a:ext uri="{FF2B5EF4-FFF2-40B4-BE49-F238E27FC236}">
                <a16:creationId xmlns:a16="http://schemas.microsoft.com/office/drawing/2014/main" id="{567528AE-18B1-F985-0B25-5A7B62C509DD}"/>
              </a:ext>
            </a:extLst>
          </p:cNvPr>
          <p:cNvSpPr>
            <a:spLocks noGrp="1"/>
          </p:cNvSpPr>
          <p:nvPr>
            <p:ph idx="1"/>
          </p:nvPr>
        </p:nvSpPr>
        <p:spPr/>
        <p:txBody>
          <a:bodyPr>
            <a:normAutofit lnSpcReduction="10000"/>
          </a:bodyPr>
          <a:lstStyle/>
          <a:p>
            <a:r>
              <a:rPr lang="en-US" dirty="0"/>
              <a:t>Added a requirement to the CHDO operating section – “Applicants with open HOME CHDO Operating Agreements which were awarded more than thirty (30) months ago or executed more than twenty-four (24) ago will be ineligible to apply for OHFA HOME CHDO Operating Assistance.”</a:t>
            </a:r>
          </a:p>
          <a:p>
            <a:r>
              <a:rPr lang="en-US" dirty="0"/>
              <a:t>Changes to the proposed developer fee structure (removal of sliding scale). All developer fees will not exceed 15% of the HOME funds requested excluding the developer fee and inspection cost. The developer fee and inspection fees must still be considered in the HOME Maximum Investment calculation. Any contractor profit charged to the development must be paid out of the developer fee. </a:t>
            </a:r>
          </a:p>
        </p:txBody>
      </p:sp>
    </p:spTree>
    <p:extLst>
      <p:ext uri="{BB962C8B-B14F-4D97-AF65-F5344CB8AC3E}">
        <p14:creationId xmlns:p14="http://schemas.microsoft.com/office/powerpoint/2010/main" val="599037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C69FF-2C7A-71F7-22C3-2AA52FC709A4}"/>
              </a:ext>
            </a:extLst>
          </p:cNvPr>
          <p:cNvSpPr>
            <a:spLocks noGrp="1"/>
          </p:cNvSpPr>
          <p:nvPr>
            <p:ph type="title"/>
          </p:nvPr>
        </p:nvSpPr>
        <p:spPr/>
        <p:txBody>
          <a:bodyPr/>
          <a:lstStyle/>
          <a:p>
            <a:r>
              <a:rPr lang="en-US" dirty="0"/>
              <a:t>Changes to the HOME Investment Partnership Application – Construction Standards</a:t>
            </a:r>
          </a:p>
        </p:txBody>
      </p:sp>
      <p:sp>
        <p:nvSpPr>
          <p:cNvPr id="3" name="Content Placeholder 2">
            <a:extLst>
              <a:ext uri="{FF2B5EF4-FFF2-40B4-BE49-F238E27FC236}">
                <a16:creationId xmlns:a16="http://schemas.microsoft.com/office/drawing/2014/main" id="{0FC28455-FB59-5983-391E-062644E5ACAD}"/>
              </a:ext>
            </a:extLst>
          </p:cNvPr>
          <p:cNvSpPr>
            <a:spLocks noGrp="1"/>
          </p:cNvSpPr>
          <p:nvPr>
            <p:ph idx="1"/>
          </p:nvPr>
        </p:nvSpPr>
        <p:spPr>
          <a:xfrm>
            <a:off x="838200" y="1825625"/>
            <a:ext cx="10515600" cy="4567224"/>
          </a:xfrm>
        </p:spPr>
        <p:txBody>
          <a:bodyPr>
            <a:normAutofit fontScale="77500" lnSpcReduction="20000"/>
          </a:bodyPr>
          <a:lstStyle/>
          <a:p>
            <a:r>
              <a:rPr lang="en-US" sz="3300" dirty="0"/>
              <a:t>Under activity descriptions for rehabilitation (rental and homebuyer) – addition of the line “All rehabilitated properties must meet OHFA’s Minimum Rehabilitation Standards.”</a:t>
            </a:r>
          </a:p>
          <a:p>
            <a:pPr algn="l"/>
            <a:r>
              <a:rPr lang="en-US" sz="3300" dirty="0"/>
              <a:t>Under activity descriptions for new construction (rental and homebuyer) – addition of the line “All newly constructed properties must meet OHFA’s New Construction Standards.”</a:t>
            </a:r>
          </a:p>
          <a:p>
            <a:pPr algn="l"/>
            <a:r>
              <a:rPr lang="en-US" sz="3300" dirty="0"/>
              <a:t>Clarification that the New Construction and Rehabilitation Standards applicable to a development are those in place at the time which a written agreement is executed.</a:t>
            </a:r>
          </a:p>
          <a:p>
            <a:pPr algn="l"/>
            <a:r>
              <a:rPr lang="en-US" sz="3300" b="0" i="0" dirty="0">
                <a:solidFill>
                  <a:srgbClr val="000000"/>
                </a:solidFill>
                <a:effectLst/>
              </a:rPr>
              <a:t>Updated the Rental Acquisition Rehabilitation activity to include “All rehabilitated properties must be a minimum of eight (8) years old at the time they are acquired with the exception of properties which have become distressed through a fire, major electrical failure, major water damage, or a natural disaster.”</a:t>
            </a:r>
            <a:endParaRPr lang="en-US" sz="3300" dirty="0"/>
          </a:p>
          <a:p>
            <a:pPr marL="0" indent="0">
              <a:buNone/>
            </a:pPr>
            <a:endParaRPr lang="en-US" dirty="0"/>
          </a:p>
        </p:txBody>
      </p:sp>
    </p:spTree>
    <p:extLst>
      <p:ext uri="{BB962C8B-B14F-4D97-AF65-F5344CB8AC3E}">
        <p14:creationId xmlns:p14="http://schemas.microsoft.com/office/powerpoint/2010/main" val="2366541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D1378-A829-D482-A991-0B35A9A4B169}"/>
              </a:ext>
            </a:extLst>
          </p:cNvPr>
          <p:cNvSpPr>
            <a:spLocks noGrp="1"/>
          </p:cNvSpPr>
          <p:nvPr>
            <p:ph type="title"/>
          </p:nvPr>
        </p:nvSpPr>
        <p:spPr/>
        <p:txBody>
          <a:bodyPr/>
          <a:lstStyle/>
          <a:p>
            <a:r>
              <a:rPr lang="en-US" dirty="0"/>
              <a:t>Changes to the HOME Investment Partnership Application – Condensed Activities</a:t>
            </a:r>
          </a:p>
        </p:txBody>
      </p:sp>
      <p:sp>
        <p:nvSpPr>
          <p:cNvPr id="3" name="Content Placeholder 2">
            <a:extLst>
              <a:ext uri="{FF2B5EF4-FFF2-40B4-BE49-F238E27FC236}">
                <a16:creationId xmlns:a16="http://schemas.microsoft.com/office/drawing/2014/main" id="{744D25E9-5036-5932-23D0-D9954525C456}"/>
              </a:ext>
            </a:extLst>
          </p:cNvPr>
          <p:cNvSpPr>
            <a:spLocks noGrp="1"/>
          </p:cNvSpPr>
          <p:nvPr>
            <p:ph idx="1"/>
          </p:nvPr>
        </p:nvSpPr>
        <p:spPr/>
        <p:txBody>
          <a:bodyPr/>
          <a:lstStyle/>
          <a:p>
            <a:r>
              <a:rPr lang="en-US" dirty="0"/>
              <a:t>Removal of all LIHTC language </a:t>
            </a:r>
          </a:p>
          <a:p>
            <a:pPr lvl="1"/>
            <a:r>
              <a:rPr lang="en-US" dirty="0"/>
              <a:t>After a review by staff and discussions with our national counterparts, the Affordable Housing Tax Credit will no longer be pairable with the HOME Investment Partnership Program. This stems from the limited availability of HOME resources and increased costs developers are subject to when using HOME funds such as BABA &amp; 2021 IECC / 90.1 ASHRAE energy code changes. </a:t>
            </a:r>
          </a:p>
          <a:p>
            <a:r>
              <a:rPr lang="en-US" dirty="0"/>
              <a:t>Removal of TBRA, Homeowner Rehabilitation, and CHDO-predevelopment loans from the eligible activities list due to dis-use.</a:t>
            </a:r>
          </a:p>
        </p:txBody>
      </p:sp>
    </p:spTree>
    <p:extLst>
      <p:ext uri="{BB962C8B-B14F-4D97-AF65-F5344CB8AC3E}">
        <p14:creationId xmlns:p14="http://schemas.microsoft.com/office/powerpoint/2010/main" val="2602464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1715-986C-9D1E-9EBB-47E5A61E2402}"/>
              </a:ext>
            </a:extLst>
          </p:cNvPr>
          <p:cNvSpPr>
            <a:spLocks noGrp="1"/>
          </p:cNvSpPr>
          <p:nvPr>
            <p:ph type="title"/>
          </p:nvPr>
        </p:nvSpPr>
        <p:spPr/>
        <p:txBody>
          <a:bodyPr/>
          <a:lstStyle/>
          <a:p>
            <a:r>
              <a:rPr lang="en-US" dirty="0"/>
              <a:t>Changes to the HOME Investment Partnership Application – Continued </a:t>
            </a:r>
          </a:p>
        </p:txBody>
      </p:sp>
      <p:sp>
        <p:nvSpPr>
          <p:cNvPr id="3" name="Content Placeholder 2">
            <a:extLst>
              <a:ext uri="{FF2B5EF4-FFF2-40B4-BE49-F238E27FC236}">
                <a16:creationId xmlns:a16="http://schemas.microsoft.com/office/drawing/2014/main" id="{FE801A22-3F51-F288-D9FF-B4186E02DFB6}"/>
              </a:ext>
            </a:extLst>
          </p:cNvPr>
          <p:cNvSpPr>
            <a:spLocks noGrp="1"/>
          </p:cNvSpPr>
          <p:nvPr>
            <p:ph idx="1"/>
          </p:nvPr>
        </p:nvSpPr>
        <p:spPr/>
        <p:txBody>
          <a:bodyPr>
            <a:normAutofit fontScale="92500"/>
          </a:bodyPr>
          <a:lstStyle/>
          <a:p>
            <a:r>
              <a:rPr lang="en-US" dirty="0"/>
              <a:t>HOME funds will now be issued as a 0% interest loan, instead of as a grant except when being provided to an entity to administer a homebuyer assistance program or as CHDO operating assistance.</a:t>
            </a:r>
          </a:p>
          <a:p>
            <a:pPr lvl="1"/>
            <a:r>
              <a:rPr lang="en-US" dirty="0"/>
              <a:t>Homebuyer assistance funds will be granted to the Subrecipient, and the loan will be made to the final homebuyer.</a:t>
            </a:r>
          </a:p>
          <a:p>
            <a:r>
              <a:rPr lang="en-US" dirty="0"/>
              <a:t>Requirement for Rental Applicants to maintain a capitalized reserve account.</a:t>
            </a:r>
          </a:p>
          <a:p>
            <a:r>
              <a:rPr lang="en-US" dirty="0"/>
              <a:t>The Narrative describing applicant experience must address previous construction and development experience; specifically what role the applicant played in the development process. </a:t>
            </a:r>
          </a:p>
          <a:p>
            <a:r>
              <a:rPr lang="en-US" dirty="0"/>
              <a:t>Removed Leverage as a scoring item and added Geographic Diversity.</a:t>
            </a:r>
          </a:p>
          <a:p>
            <a:endParaRPr lang="en-US" dirty="0"/>
          </a:p>
        </p:txBody>
      </p:sp>
    </p:spTree>
    <p:extLst>
      <p:ext uri="{BB962C8B-B14F-4D97-AF65-F5344CB8AC3E}">
        <p14:creationId xmlns:p14="http://schemas.microsoft.com/office/powerpoint/2010/main" val="1721694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69C76-5AD0-BA25-19A8-211703DD79AC}"/>
              </a:ext>
            </a:extLst>
          </p:cNvPr>
          <p:cNvSpPr>
            <a:spLocks noGrp="1"/>
          </p:cNvSpPr>
          <p:nvPr>
            <p:ph type="title"/>
          </p:nvPr>
        </p:nvSpPr>
        <p:spPr/>
        <p:txBody>
          <a:bodyPr/>
          <a:lstStyle/>
          <a:p>
            <a:r>
              <a:rPr lang="en-US" dirty="0"/>
              <a:t>Changes to the HOME Investment Partnership Application – Administrative Update</a:t>
            </a:r>
          </a:p>
        </p:txBody>
      </p:sp>
      <p:sp>
        <p:nvSpPr>
          <p:cNvPr id="3" name="Content Placeholder 2">
            <a:extLst>
              <a:ext uri="{FF2B5EF4-FFF2-40B4-BE49-F238E27FC236}">
                <a16:creationId xmlns:a16="http://schemas.microsoft.com/office/drawing/2014/main" id="{AEBFCD9B-C383-A577-13EF-A37CE0A5C494}"/>
              </a:ext>
            </a:extLst>
          </p:cNvPr>
          <p:cNvSpPr>
            <a:spLocks noGrp="1"/>
          </p:cNvSpPr>
          <p:nvPr>
            <p:ph idx="1"/>
          </p:nvPr>
        </p:nvSpPr>
        <p:spPr/>
        <p:txBody>
          <a:bodyPr/>
          <a:lstStyle/>
          <a:p>
            <a:r>
              <a:rPr lang="en-US" dirty="0"/>
              <a:t>Changes to payment of </a:t>
            </a:r>
            <a:r>
              <a:rPr lang="en-US" b="1" dirty="0"/>
              <a:t>eligible developer fees </a:t>
            </a:r>
            <a:r>
              <a:rPr lang="en-US" dirty="0"/>
              <a:t>based on the following schedules:</a:t>
            </a:r>
          </a:p>
          <a:p>
            <a:pPr marL="0" indent="0">
              <a:buNone/>
            </a:pPr>
            <a:r>
              <a:rPr lang="en-US" dirty="0"/>
              <a:t>	</a:t>
            </a:r>
            <a:r>
              <a:rPr lang="en-US" u="sng" dirty="0"/>
              <a:t>Single-family new construction </a:t>
            </a:r>
            <a:r>
              <a:rPr lang="en-US" dirty="0"/>
              <a:t>– 25% after inspection of slab 	completion , 25% after inspection of framing completion, 	40% after inspection of drywell completion,</a:t>
            </a:r>
          </a:p>
          <a:p>
            <a:pPr marL="0" indent="0">
              <a:buNone/>
            </a:pPr>
            <a:r>
              <a:rPr lang="en-US" dirty="0"/>
              <a:t>	10% after final inspection and project completion </a:t>
            </a:r>
          </a:p>
          <a:p>
            <a:pPr marL="0" indent="0">
              <a:buNone/>
            </a:pPr>
            <a:r>
              <a:rPr lang="en-US" dirty="0"/>
              <a:t>	</a:t>
            </a:r>
            <a:r>
              <a:rPr lang="en-US" u="sng" dirty="0"/>
              <a:t>Manufactured homes </a:t>
            </a:r>
            <a:r>
              <a:rPr lang="en-US" dirty="0"/>
              <a:t>– 25% after all slab/footings installed 	and inspected, 50% after inspection of framing completion,</a:t>
            </a:r>
          </a:p>
          <a:p>
            <a:pPr marL="0" indent="0">
              <a:buNone/>
            </a:pPr>
            <a:r>
              <a:rPr lang="en-US" dirty="0"/>
              <a:t>	25% after final inspection and project completion</a:t>
            </a:r>
          </a:p>
        </p:txBody>
      </p:sp>
    </p:spTree>
    <p:extLst>
      <p:ext uri="{BB962C8B-B14F-4D97-AF65-F5344CB8AC3E}">
        <p14:creationId xmlns:p14="http://schemas.microsoft.com/office/powerpoint/2010/main" val="2168737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F7B91-AA5A-9FFD-0BA4-DE63931BF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BC965E-C5C0-C35D-8CB4-BA466A2BBBDE}"/>
              </a:ext>
            </a:extLst>
          </p:cNvPr>
          <p:cNvSpPr>
            <a:spLocks noGrp="1"/>
          </p:cNvSpPr>
          <p:nvPr>
            <p:ph type="title"/>
          </p:nvPr>
        </p:nvSpPr>
        <p:spPr/>
        <p:txBody>
          <a:bodyPr/>
          <a:lstStyle/>
          <a:p>
            <a:r>
              <a:rPr lang="en-US" dirty="0"/>
              <a:t>Changes to the HOME Investment Partnership Application – Administrative Update</a:t>
            </a:r>
          </a:p>
        </p:txBody>
      </p:sp>
      <p:sp>
        <p:nvSpPr>
          <p:cNvPr id="3" name="Content Placeholder 2">
            <a:extLst>
              <a:ext uri="{FF2B5EF4-FFF2-40B4-BE49-F238E27FC236}">
                <a16:creationId xmlns:a16="http://schemas.microsoft.com/office/drawing/2014/main" id="{685872B8-0E22-6592-6823-31750D670573}"/>
              </a:ext>
            </a:extLst>
          </p:cNvPr>
          <p:cNvSpPr>
            <a:spLocks noGrp="1"/>
          </p:cNvSpPr>
          <p:nvPr>
            <p:ph idx="1"/>
          </p:nvPr>
        </p:nvSpPr>
        <p:spPr/>
        <p:txBody>
          <a:bodyPr>
            <a:normAutofit fontScale="92500"/>
          </a:bodyPr>
          <a:lstStyle/>
          <a:p>
            <a:r>
              <a:rPr lang="en-US" dirty="0"/>
              <a:t>Changes to payment of </a:t>
            </a:r>
            <a:r>
              <a:rPr lang="en-US" b="1" dirty="0"/>
              <a:t>eligible developer fees </a:t>
            </a:r>
            <a:r>
              <a:rPr lang="en-US" dirty="0"/>
              <a:t>based on the following schedules:</a:t>
            </a:r>
          </a:p>
          <a:p>
            <a:pPr marL="0" indent="0">
              <a:buNone/>
            </a:pPr>
            <a:r>
              <a:rPr lang="en-US" dirty="0"/>
              <a:t>	</a:t>
            </a:r>
            <a:r>
              <a:rPr lang="en-US" u="sng" dirty="0"/>
              <a:t>Acquisition Rehabilitation </a:t>
            </a:r>
            <a:r>
              <a:rPr lang="en-US" dirty="0"/>
              <a:t>– 25% after site prep/demo work 	and initial inspection , 50% after interior and exterior work 	and progress site review ,25% after final inspection and project 	completion </a:t>
            </a:r>
          </a:p>
          <a:p>
            <a:pPr marL="0" indent="0">
              <a:buNone/>
            </a:pPr>
            <a:endParaRPr lang="en-US" dirty="0"/>
          </a:p>
          <a:p>
            <a:pPr marL="0" indent="0">
              <a:buNone/>
            </a:pPr>
            <a:r>
              <a:rPr lang="en-US" dirty="0">
                <a:solidFill>
                  <a:srgbClr val="FF0000"/>
                </a:solidFill>
              </a:rPr>
              <a:t>Note: Developer fee will be disbursed throughout the construction or rehabilitation process NOT during the acquiring of the land or property.	</a:t>
            </a:r>
          </a:p>
          <a:p>
            <a:pPr marL="0" indent="0">
              <a:buNone/>
            </a:pPr>
            <a:r>
              <a:rPr lang="en-US" dirty="0"/>
              <a:t>	</a:t>
            </a:r>
          </a:p>
        </p:txBody>
      </p:sp>
    </p:spTree>
    <p:extLst>
      <p:ext uri="{BB962C8B-B14F-4D97-AF65-F5344CB8AC3E}">
        <p14:creationId xmlns:p14="http://schemas.microsoft.com/office/powerpoint/2010/main" val="1037034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F5928-D955-456A-97B5-AA390B8CE9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EAE8FFA-807B-E09E-E621-6ACFDD910542}"/>
              </a:ext>
            </a:extLst>
          </p:cNvPr>
          <p:cNvSpPr>
            <a:spLocks noGrp="1"/>
          </p:cNvSpPr>
          <p:nvPr>
            <p:ph type="ctrTitle"/>
          </p:nvPr>
        </p:nvSpPr>
        <p:spPr>
          <a:xfrm>
            <a:off x="1256275" y="2271449"/>
            <a:ext cx="9679449" cy="2847058"/>
          </a:xfrm>
        </p:spPr>
        <p:txBody>
          <a:bodyPr anchor="b">
            <a:normAutofit/>
          </a:bodyPr>
          <a:lstStyle/>
          <a:p>
            <a:pPr algn="l"/>
            <a:r>
              <a:rPr lang="en-US" sz="8000" dirty="0">
                <a:solidFill>
                  <a:srgbClr val="FFFFFF"/>
                </a:solidFill>
              </a:rPr>
              <a:t>Questions, Thoughts, and Opinions? </a:t>
            </a:r>
          </a:p>
        </p:txBody>
      </p:sp>
      <p:cxnSp>
        <p:nvCxnSpPr>
          <p:cNvPr id="9" name="Straight Connector 8">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8453437" cy="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1"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4954" y="2875093"/>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3"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3734" y="3104388"/>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5"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414" y="361953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711342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BE3EF-3679-EF82-F347-749C79A83E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953E61-F9C6-0760-78E1-CB7B52DA06B2}"/>
              </a:ext>
            </a:extLst>
          </p:cNvPr>
          <p:cNvSpPr>
            <a:spLocks noGrp="1"/>
          </p:cNvSpPr>
          <p:nvPr>
            <p:ph type="title"/>
          </p:nvPr>
        </p:nvSpPr>
        <p:spPr/>
        <p:txBody>
          <a:bodyPr/>
          <a:lstStyle/>
          <a:p>
            <a:r>
              <a:rPr lang="en-US" dirty="0"/>
              <a:t>Instructions for Providing Input</a:t>
            </a:r>
          </a:p>
        </p:txBody>
      </p:sp>
      <p:sp>
        <p:nvSpPr>
          <p:cNvPr id="3" name="Content Placeholder 2">
            <a:extLst>
              <a:ext uri="{FF2B5EF4-FFF2-40B4-BE49-F238E27FC236}">
                <a16:creationId xmlns:a16="http://schemas.microsoft.com/office/drawing/2014/main" id="{5C150FB0-0DE9-9BA6-CEE1-198AED3C902E}"/>
              </a:ext>
            </a:extLst>
          </p:cNvPr>
          <p:cNvSpPr>
            <a:spLocks noGrp="1"/>
          </p:cNvSpPr>
          <p:nvPr>
            <p:ph idx="1"/>
          </p:nvPr>
        </p:nvSpPr>
        <p:spPr/>
        <p:txBody>
          <a:bodyPr/>
          <a:lstStyle/>
          <a:p>
            <a:r>
              <a:rPr lang="en-US" dirty="0"/>
              <a:t>Input can be submitted in writing via email to Emily Myers (</a:t>
            </a:r>
            <a:r>
              <a:rPr lang="en-US" dirty="0">
                <a:hlinkClick r:id="rId2"/>
              </a:rPr>
              <a:t>Emily.Myers@ohfa.org</a:t>
            </a:r>
            <a:r>
              <a:rPr lang="en-US" dirty="0"/>
              <a:t>) or Corey Bornemann (</a:t>
            </a:r>
            <a:r>
              <a:rPr lang="en-US" dirty="0">
                <a:hlinkClick r:id="rId3"/>
              </a:rPr>
              <a:t>Corey.Bornemann@ohfa.org</a:t>
            </a:r>
            <a:r>
              <a:rPr lang="en-US" dirty="0"/>
              <a:t> ) or by using the 2026 Input Survey located on OHFA’s website here: </a:t>
            </a:r>
            <a:r>
              <a:rPr lang="en-US" dirty="0">
                <a:hlinkClick r:id="rId4"/>
              </a:rPr>
              <a:t>www.ohfa.org/2026-home-and-national-housing-trust-fund-input-suvey/</a:t>
            </a:r>
            <a:r>
              <a:rPr lang="en-US" dirty="0"/>
              <a:t> </a:t>
            </a:r>
          </a:p>
          <a:p>
            <a:pPr lvl="1"/>
            <a:r>
              <a:rPr lang="en-US" dirty="0"/>
              <a:t>Please note there is a 3,000-character limit on comments using the Input Survey. </a:t>
            </a:r>
          </a:p>
          <a:p>
            <a:r>
              <a:rPr lang="en-US" dirty="0"/>
              <a:t>Input can also be delivered via phone (Emily Myers 405-419-8135 and Corey Bornemann 405-419-8134) or through a one-on-one meeting with OHFA staff which can be scheduled upon request. </a:t>
            </a:r>
          </a:p>
        </p:txBody>
      </p:sp>
    </p:spTree>
    <p:extLst>
      <p:ext uri="{BB962C8B-B14F-4D97-AF65-F5344CB8AC3E}">
        <p14:creationId xmlns:p14="http://schemas.microsoft.com/office/powerpoint/2010/main" val="245842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6EC45-7994-40C2-825B-A489392A5E1D}"/>
              </a:ext>
            </a:extLst>
          </p:cNvPr>
          <p:cNvSpPr>
            <a:spLocks noGrp="1"/>
          </p:cNvSpPr>
          <p:nvPr>
            <p:ph type="ctrTitle"/>
          </p:nvPr>
        </p:nvSpPr>
        <p:spPr>
          <a:xfrm>
            <a:off x="1524000" y="757362"/>
            <a:ext cx="9144000" cy="1685676"/>
          </a:xfrm>
        </p:spPr>
        <p:txBody>
          <a:bodyPr/>
          <a:lstStyle/>
          <a:p>
            <a:r>
              <a:rPr lang="en-US" dirty="0"/>
              <a:t>We want your input! </a:t>
            </a:r>
          </a:p>
        </p:txBody>
      </p:sp>
      <p:sp>
        <p:nvSpPr>
          <p:cNvPr id="3" name="Subtitle 2">
            <a:extLst>
              <a:ext uri="{FF2B5EF4-FFF2-40B4-BE49-F238E27FC236}">
                <a16:creationId xmlns:a16="http://schemas.microsoft.com/office/drawing/2014/main" id="{AD35A79C-D1AD-CA83-A503-0FD17790403F}"/>
              </a:ext>
            </a:extLst>
          </p:cNvPr>
          <p:cNvSpPr>
            <a:spLocks noGrp="1"/>
          </p:cNvSpPr>
          <p:nvPr>
            <p:ph type="subTitle" idx="1"/>
          </p:nvPr>
        </p:nvSpPr>
        <p:spPr>
          <a:xfrm>
            <a:off x="1524000" y="2719347"/>
            <a:ext cx="9144000" cy="2538453"/>
          </a:xfrm>
        </p:spPr>
        <p:txBody>
          <a:bodyPr>
            <a:normAutofit/>
          </a:bodyPr>
          <a:lstStyle/>
          <a:p>
            <a:r>
              <a:rPr lang="en-US" sz="3200" b="0" i="0" dirty="0">
                <a:effectLst/>
                <a:latin typeface="Mulish"/>
              </a:rPr>
              <a:t> The comment period is currently open for the HOME Investment Partnership Program, the National Housing Trust Fund, and Housing Opportunities for Person w</a:t>
            </a:r>
            <a:r>
              <a:rPr lang="en-US" sz="3200" dirty="0">
                <a:latin typeface="Mulish"/>
              </a:rPr>
              <a:t>ith AIDS programs and will run until </a:t>
            </a:r>
            <a:r>
              <a:rPr lang="en-US" sz="3200" b="0" i="0" dirty="0">
                <a:effectLst/>
                <a:latin typeface="Mulish"/>
              </a:rPr>
              <a:t>September 11th.</a:t>
            </a:r>
            <a:endParaRPr lang="en-US" sz="3200" dirty="0"/>
          </a:p>
        </p:txBody>
      </p:sp>
    </p:spTree>
    <p:extLst>
      <p:ext uri="{BB962C8B-B14F-4D97-AF65-F5344CB8AC3E}">
        <p14:creationId xmlns:p14="http://schemas.microsoft.com/office/powerpoint/2010/main" val="2099982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1D848-5E70-D2AA-8DE9-51DE7C65AC1B}"/>
              </a:ext>
            </a:extLst>
          </p:cNvPr>
          <p:cNvSpPr>
            <a:spLocks noGrp="1"/>
          </p:cNvSpPr>
          <p:nvPr>
            <p:ph type="title"/>
          </p:nvPr>
        </p:nvSpPr>
        <p:spPr/>
        <p:txBody>
          <a:bodyPr/>
          <a:lstStyle/>
          <a:p>
            <a:r>
              <a:rPr lang="en-US" dirty="0"/>
              <a:t>Instructions for Providing Input</a:t>
            </a:r>
          </a:p>
        </p:txBody>
      </p:sp>
      <p:sp>
        <p:nvSpPr>
          <p:cNvPr id="3" name="Content Placeholder 2">
            <a:extLst>
              <a:ext uri="{FF2B5EF4-FFF2-40B4-BE49-F238E27FC236}">
                <a16:creationId xmlns:a16="http://schemas.microsoft.com/office/drawing/2014/main" id="{0E992669-93E5-2D7B-722C-10101F6BA49B}"/>
              </a:ext>
            </a:extLst>
          </p:cNvPr>
          <p:cNvSpPr>
            <a:spLocks noGrp="1"/>
          </p:cNvSpPr>
          <p:nvPr>
            <p:ph idx="1"/>
          </p:nvPr>
        </p:nvSpPr>
        <p:spPr/>
        <p:txBody>
          <a:bodyPr>
            <a:normAutofit/>
          </a:bodyPr>
          <a:lstStyle/>
          <a:p>
            <a:r>
              <a:rPr lang="en-US" dirty="0"/>
              <a:t>Input can be submitted in writing via email to Emily Myers (</a:t>
            </a:r>
            <a:r>
              <a:rPr lang="en-US" dirty="0">
                <a:hlinkClick r:id="rId2"/>
              </a:rPr>
              <a:t>Emily.Myers@ohfa.org</a:t>
            </a:r>
            <a:r>
              <a:rPr lang="en-US" dirty="0"/>
              <a:t>) or Corey Bornemann (</a:t>
            </a:r>
            <a:r>
              <a:rPr lang="en-US" dirty="0">
                <a:hlinkClick r:id="rId3"/>
              </a:rPr>
              <a:t>Corey.Bornemann@ohfa.org</a:t>
            </a:r>
            <a:r>
              <a:rPr lang="en-US" dirty="0"/>
              <a:t> ) or by using the 2026 Input Survey located on OHFA’s website here: </a:t>
            </a:r>
            <a:r>
              <a:rPr lang="en-US" dirty="0">
                <a:hlinkClick r:id="rId4"/>
              </a:rPr>
              <a:t>www.ohfa.org/2026-home-and-national-housing-trust-fund-input-suvey/</a:t>
            </a:r>
            <a:r>
              <a:rPr lang="en-US" dirty="0"/>
              <a:t> . </a:t>
            </a:r>
          </a:p>
          <a:p>
            <a:pPr lvl="1"/>
            <a:r>
              <a:rPr lang="en-US" dirty="0"/>
              <a:t>Please note there is a 3,000-character limit on comments using the Input Survey. </a:t>
            </a:r>
          </a:p>
          <a:p>
            <a:r>
              <a:rPr lang="en-US" dirty="0"/>
              <a:t>Input can also be delivered via phone (Emily Myers 405-419-8135 and Corey Bornemann 405-419-8134) or through a one-on-one meeting with OHFA staff which can be scheduled upon request. </a:t>
            </a:r>
          </a:p>
        </p:txBody>
      </p:sp>
    </p:spTree>
    <p:extLst>
      <p:ext uri="{BB962C8B-B14F-4D97-AF65-F5344CB8AC3E}">
        <p14:creationId xmlns:p14="http://schemas.microsoft.com/office/powerpoint/2010/main" val="4256707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A079E-8C66-FB22-6DF0-7058378D7158}"/>
              </a:ext>
            </a:extLst>
          </p:cNvPr>
          <p:cNvSpPr>
            <a:spLocks noGrp="1"/>
          </p:cNvSpPr>
          <p:nvPr>
            <p:ph type="title"/>
          </p:nvPr>
        </p:nvSpPr>
        <p:spPr/>
        <p:txBody>
          <a:bodyPr/>
          <a:lstStyle/>
          <a:p>
            <a:r>
              <a:rPr lang="en-US" dirty="0"/>
              <a:t>Instructions for Providing Input – Continued </a:t>
            </a:r>
          </a:p>
        </p:txBody>
      </p:sp>
      <p:sp>
        <p:nvSpPr>
          <p:cNvPr id="3" name="Content Placeholder 2">
            <a:extLst>
              <a:ext uri="{FF2B5EF4-FFF2-40B4-BE49-F238E27FC236}">
                <a16:creationId xmlns:a16="http://schemas.microsoft.com/office/drawing/2014/main" id="{0A9DDD2D-2A95-6C2D-4337-BC0CC473D791}"/>
              </a:ext>
            </a:extLst>
          </p:cNvPr>
          <p:cNvSpPr>
            <a:spLocks noGrp="1"/>
          </p:cNvSpPr>
          <p:nvPr>
            <p:ph idx="1"/>
          </p:nvPr>
        </p:nvSpPr>
        <p:spPr/>
        <p:txBody>
          <a:bodyPr/>
          <a:lstStyle/>
          <a:p>
            <a:r>
              <a:rPr lang="en-US" dirty="0"/>
              <a:t>It is important that input is delivered per the afore mentioned instructions. Program input received is shared with OHFA leadership including our Executive Director, Board of Trustees, and the Oklahoma Department of Commerce.</a:t>
            </a:r>
          </a:p>
          <a:p>
            <a:r>
              <a:rPr lang="en-US" dirty="0"/>
              <a:t>When input is not delivered directly to staff, we are unable to respond in a timely manner and some comments may be lost in the shuffle.  </a:t>
            </a:r>
          </a:p>
          <a:p>
            <a:r>
              <a:rPr lang="en-US" dirty="0"/>
              <a:t>These programs are important to us, just like they’re important to you. Receiving and reviewing comments in a timely manner helps ensure necessary changes are implemented. </a:t>
            </a:r>
          </a:p>
        </p:txBody>
      </p:sp>
    </p:spTree>
    <p:extLst>
      <p:ext uri="{BB962C8B-B14F-4D97-AF65-F5344CB8AC3E}">
        <p14:creationId xmlns:p14="http://schemas.microsoft.com/office/powerpoint/2010/main" val="3527118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2B44-2CAD-66FB-5051-2D1F23E649C1}"/>
              </a:ext>
            </a:extLst>
          </p:cNvPr>
          <p:cNvSpPr>
            <a:spLocks noGrp="1"/>
          </p:cNvSpPr>
          <p:nvPr>
            <p:ph type="title"/>
          </p:nvPr>
        </p:nvSpPr>
        <p:spPr/>
        <p:txBody>
          <a:bodyPr/>
          <a:lstStyle/>
          <a:p>
            <a:r>
              <a:rPr lang="en-US" dirty="0"/>
              <a:t>Changes to HOPWA (Housing Opportunities for Person With AIDS) </a:t>
            </a:r>
          </a:p>
        </p:txBody>
      </p:sp>
      <p:sp>
        <p:nvSpPr>
          <p:cNvPr id="3" name="Content Placeholder 2">
            <a:extLst>
              <a:ext uri="{FF2B5EF4-FFF2-40B4-BE49-F238E27FC236}">
                <a16:creationId xmlns:a16="http://schemas.microsoft.com/office/drawing/2014/main" id="{6E121B61-5E3F-AF44-6448-760E6561DB9A}"/>
              </a:ext>
            </a:extLst>
          </p:cNvPr>
          <p:cNvSpPr>
            <a:spLocks noGrp="1"/>
          </p:cNvSpPr>
          <p:nvPr>
            <p:ph idx="1"/>
          </p:nvPr>
        </p:nvSpPr>
        <p:spPr/>
        <p:txBody>
          <a:bodyPr/>
          <a:lstStyle/>
          <a:p>
            <a:r>
              <a:rPr lang="en-US" dirty="0"/>
              <a:t>OHFA does not propose making any changes for this program in the 2026 program year.</a:t>
            </a:r>
          </a:p>
          <a:p>
            <a:r>
              <a:rPr lang="en-US" dirty="0"/>
              <a:t>We anticipate the 2026 program year to be the last year in which OHFA will receive a non-competitive formula grant for this program based upon the decreasing number of AIDS cases across the state. OHFA will provide more information regarding this as it become available. </a:t>
            </a:r>
          </a:p>
          <a:p>
            <a:r>
              <a:rPr lang="en-US" dirty="0"/>
              <a:t>OHFA will continue to monitor this program for previously allocated funds even if no additional funding </a:t>
            </a:r>
            <a:r>
              <a:rPr lang="en-US"/>
              <a:t>is received.</a:t>
            </a:r>
            <a:endParaRPr lang="en-US" dirty="0"/>
          </a:p>
        </p:txBody>
      </p:sp>
    </p:spTree>
    <p:extLst>
      <p:ext uri="{BB962C8B-B14F-4D97-AF65-F5344CB8AC3E}">
        <p14:creationId xmlns:p14="http://schemas.microsoft.com/office/powerpoint/2010/main" val="2866741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ACEB1-0FE8-8507-1CA2-892AFD5E8D54}"/>
              </a:ext>
            </a:extLst>
          </p:cNvPr>
          <p:cNvSpPr>
            <a:spLocks noGrp="1"/>
          </p:cNvSpPr>
          <p:nvPr>
            <p:ph type="title"/>
          </p:nvPr>
        </p:nvSpPr>
        <p:spPr/>
        <p:txBody>
          <a:bodyPr/>
          <a:lstStyle/>
          <a:p>
            <a:r>
              <a:rPr lang="en-US" dirty="0"/>
              <a:t>Changes to the NHTF (National Housing Trust Fund) Application </a:t>
            </a:r>
          </a:p>
        </p:txBody>
      </p:sp>
      <p:sp>
        <p:nvSpPr>
          <p:cNvPr id="3" name="Content Placeholder 2">
            <a:extLst>
              <a:ext uri="{FF2B5EF4-FFF2-40B4-BE49-F238E27FC236}">
                <a16:creationId xmlns:a16="http://schemas.microsoft.com/office/drawing/2014/main" id="{24389AAD-FF10-3E2F-C705-4176D3AFDC7C}"/>
              </a:ext>
            </a:extLst>
          </p:cNvPr>
          <p:cNvSpPr>
            <a:spLocks noGrp="1"/>
          </p:cNvSpPr>
          <p:nvPr>
            <p:ph idx="1"/>
          </p:nvPr>
        </p:nvSpPr>
        <p:spPr/>
        <p:txBody>
          <a:bodyPr/>
          <a:lstStyle/>
          <a:p>
            <a:pPr marL="0" indent="0">
              <a:buNone/>
            </a:pPr>
            <a:r>
              <a:rPr lang="en-US" dirty="0"/>
              <a:t>OHFA anticipates receiving level funding for the NHTF program in 2026. A redline of the 2026 NHTF application can be found on OHFA’s website under the “Application” tab on the National Housing Trust Fund page. </a:t>
            </a:r>
          </a:p>
          <a:p>
            <a:r>
              <a:rPr lang="en-US" dirty="0"/>
              <a:t>An update to the program year and application dates</a:t>
            </a:r>
          </a:p>
          <a:p>
            <a:r>
              <a:rPr lang="en-US" dirty="0"/>
              <a:t>Clarification on the application submittal process</a:t>
            </a:r>
          </a:p>
          <a:p>
            <a:r>
              <a:rPr lang="en-US" dirty="0"/>
              <a:t>The adoption of uniform attachment headers</a:t>
            </a:r>
          </a:p>
          <a:p>
            <a:endParaRPr lang="en-US" dirty="0"/>
          </a:p>
          <a:p>
            <a:endParaRPr lang="en-US" dirty="0"/>
          </a:p>
        </p:txBody>
      </p:sp>
    </p:spTree>
    <p:extLst>
      <p:ext uri="{BB962C8B-B14F-4D97-AF65-F5344CB8AC3E}">
        <p14:creationId xmlns:p14="http://schemas.microsoft.com/office/powerpoint/2010/main" val="4264050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80A0E-0B23-7E4D-016A-6CA2F7A243EB}"/>
              </a:ext>
            </a:extLst>
          </p:cNvPr>
          <p:cNvSpPr>
            <a:spLocks noGrp="1"/>
          </p:cNvSpPr>
          <p:nvPr>
            <p:ph type="title"/>
          </p:nvPr>
        </p:nvSpPr>
        <p:spPr/>
        <p:txBody>
          <a:bodyPr/>
          <a:lstStyle/>
          <a:p>
            <a:r>
              <a:rPr lang="en-US" dirty="0"/>
              <a:t>Changes to the HOME Investment Partnership Application  </a:t>
            </a:r>
          </a:p>
        </p:txBody>
      </p:sp>
      <p:sp>
        <p:nvSpPr>
          <p:cNvPr id="3" name="Content Placeholder 2">
            <a:extLst>
              <a:ext uri="{FF2B5EF4-FFF2-40B4-BE49-F238E27FC236}">
                <a16:creationId xmlns:a16="http://schemas.microsoft.com/office/drawing/2014/main" id="{485848BA-3B87-C8A0-6FFA-421E6053BE49}"/>
              </a:ext>
            </a:extLst>
          </p:cNvPr>
          <p:cNvSpPr>
            <a:spLocks noGrp="1"/>
          </p:cNvSpPr>
          <p:nvPr>
            <p:ph idx="1"/>
          </p:nvPr>
        </p:nvSpPr>
        <p:spPr/>
        <p:txBody>
          <a:bodyPr>
            <a:normAutofit lnSpcReduction="10000"/>
          </a:bodyPr>
          <a:lstStyle/>
          <a:p>
            <a:pPr marL="0" indent="0">
              <a:buNone/>
            </a:pPr>
            <a:r>
              <a:rPr lang="en-US" dirty="0"/>
              <a:t>OHFA anticipates receiving level funding for the HOME program in 2026. A redline of the 2026 HOME applications can be found on OHFA’s website under the “Draft 2026 Application Materials” tab on the HOME Investment Partnerships Program page. </a:t>
            </a:r>
          </a:p>
          <a:p>
            <a:r>
              <a:rPr lang="en-US" dirty="0"/>
              <a:t>In the 2026 program year, OHFA proposes to separate the Homebuyer Assistance portion of the HOME program into its own application to prevent applicants who wish to apply to administer Homebuyer Assistance from being delayed in the event the 2026 HOME Application is not approved in January.</a:t>
            </a:r>
          </a:p>
          <a:p>
            <a:r>
              <a:rPr lang="en-US" dirty="0"/>
              <a:t>Subsequently, the Homebuyer Assistance verbiage has been removed from the primary HOME application.</a:t>
            </a:r>
          </a:p>
          <a:p>
            <a:endParaRPr lang="en-US" dirty="0"/>
          </a:p>
        </p:txBody>
      </p:sp>
    </p:spTree>
    <p:extLst>
      <p:ext uri="{BB962C8B-B14F-4D97-AF65-F5344CB8AC3E}">
        <p14:creationId xmlns:p14="http://schemas.microsoft.com/office/powerpoint/2010/main" val="248651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3C34E-A7B5-F4D0-A708-CB337886FB17}"/>
              </a:ext>
            </a:extLst>
          </p:cNvPr>
          <p:cNvSpPr>
            <a:spLocks noGrp="1"/>
          </p:cNvSpPr>
          <p:nvPr>
            <p:ph type="title"/>
          </p:nvPr>
        </p:nvSpPr>
        <p:spPr/>
        <p:txBody>
          <a:bodyPr/>
          <a:lstStyle/>
          <a:p>
            <a:r>
              <a:rPr lang="en-US" dirty="0"/>
              <a:t>Changes to the HOME Investment Partnership Application – Continued </a:t>
            </a:r>
          </a:p>
        </p:txBody>
      </p:sp>
      <p:sp>
        <p:nvSpPr>
          <p:cNvPr id="3" name="Content Placeholder 2">
            <a:extLst>
              <a:ext uri="{FF2B5EF4-FFF2-40B4-BE49-F238E27FC236}">
                <a16:creationId xmlns:a16="http://schemas.microsoft.com/office/drawing/2014/main" id="{3287E654-6131-E860-75AD-5D90A8E661CD}"/>
              </a:ext>
            </a:extLst>
          </p:cNvPr>
          <p:cNvSpPr>
            <a:spLocks noGrp="1"/>
          </p:cNvSpPr>
          <p:nvPr>
            <p:ph idx="1"/>
          </p:nvPr>
        </p:nvSpPr>
        <p:spPr/>
        <p:txBody>
          <a:bodyPr>
            <a:normAutofit/>
          </a:bodyPr>
          <a:lstStyle/>
          <a:p>
            <a:r>
              <a:rPr lang="en-US" dirty="0"/>
              <a:t>An update to the program year and application dates</a:t>
            </a:r>
          </a:p>
          <a:p>
            <a:r>
              <a:rPr lang="en-US" dirty="0"/>
              <a:t>Clarification on the application review process</a:t>
            </a:r>
          </a:p>
          <a:p>
            <a:r>
              <a:rPr lang="en-US" dirty="0"/>
              <a:t>The addition the to ‘prohibited activities’ verbiage “Any activity which is not set out within the HOME final rule and implemented into the OHFA HOME Program through this application, OHFA’s HOME Program Policies and Procedures, or the terms as specified in a written agreement are prohibited.”</a:t>
            </a:r>
          </a:p>
        </p:txBody>
      </p:sp>
    </p:spTree>
    <p:extLst>
      <p:ext uri="{BB962C8B-B14F-4D97-AF65-F5344CB8AC3E}">
        <p14:creationId xmlns:p14="http://schemas.microsoft.com/office/powerpoint/2010/main" val="705542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2A411-4E23-4B18-EFFA-2D783787A954}"/>
              </a:ext>
            </a:extLst>
          </p:cNvPr>
          <p:cNvSpPr>
            <a:spLocks noGrp="1"/>
          </p:cNvSpPr>
          <p:nvPr>
            <p:ph type="title"/>
          </p:nvPr>
        </p:nvSpPr>
        <p:spPr/>
        <p:txBody>
          <a:bodyPr/>
          <a:lstStyle/>
          <a:p>
            <a:r>
              <a:rPr lang="en-US" dirty="0"/>
              <a:t>Changes to the HOME Investment Partnership Application – Continued </a:t>
            </a:r>
          </a:p>
        </p:txBody>
      </p:sp>
      <p:sp>
        <p:nvSpPr>
          <p:cNvPr id="3" name="Content Placeholder 2">
            <a:extLst>
              <a:ext uri="{FF2B5EF4-FFF2-40B4-BE49-F238E27FC236}">
                <a16:creationId xmlns:a16="http://schemas.microsoft.com/office/drawing/2014/main" id="{C3F8B4EF-8DB5-F20D-8F91-9B9B2F546669}"/>
              </a:ext>
            </a:extLst>
          </p:cNvPr>
          <p:cNvSpPr>
            <a:spLocks noGrp="1"/>
          </p:cNvSpPr>
          <p:nvPr>
            <p:ph idx="1"/>
          </p:nvPr>
        </p:nvSpPr>
        <p:spPr/>
        <p:txBody>
          <a:bodyPr>
            <a:normAutofit/>
          </a:bodyPr>
          <a:lstStyle/>
          <a:p>
            <a:r>
              <a:rPr lang="en-US" dirty="0"/>
              <a:t>Rental / Homeownership set-aside decreased to 40%, Homebuyer Assistance set-aside increased to 20%. This represent a 5% change to each category.</a:t>
            </a:r>
          </a:p>
          <a:p>
            <a:r>
              <a:rPr lang="en-US" dirty="0"/>
              <a:t>OHFA proposes increasing the Homebuyer Assistance maximum award amount from $250,000 to $300,000.</a:t>
            </a:r>
          </a:p>
          <a:p>
            <a:r>
              <a:rPr lang="en-US" dirty="0"/>
              <a:t>OHFA proposes increasing the Homebuyer assistance maximum award to a homebuyer from $18,999 to $20,000.</a:t>
            </a:r>
          </a:p>
          <a:p>
            <a:r>
              <a:rPr lang="en-US" dirty="0"/>
              <a:t>The application has been updated to include minimum standards which the OHFA Finance team uses to determine financial capacity.</a:t>
            </a:r>
          </a:p>
          <a:p>
            <a:endParaRPr lang="en-US" dirty="0"/>
          </a:p>
        </p:txBody>
      </p:sp>
    </p:spTree>
    <p:extLst>
      <p:ext uri="{BB962C8B-B14F-4D97-AF65-F5344CB8AC3E}">
        <p14:creationId xmlns:p14="http://schemas.microsoft.com/office/powerpoint/2010/main" val="1777873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TM03090434[[fn=Wood Type]]</Template>
  <TotalTime>268</TotalTime>
  <Words>1464</Words>
  <Application>Microsoft Office PowerPoint</Application>
  <PresentationFormat>Widescreen</PresentationFormat>
  <Paragraphs>68</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Mulish</vt:lpstr>
      <vt:lpstr>Office Theme</vt:lpstr>
      <vt:lpstr>2026 HOME, NHTF, &amp; HOPWA Input Session</vt:lpstr>
      <vt:lpstr>We want your input! </vt:lpstr>
      <vt:lpstr>Instructions for Providing Input</vt:lpstr>
      <vt:lpstr>Instructions for Providing Input – Continued </vt:lpstr>
      <vt:lpstr>Changes to HOPWA (Housing Opportunities for Person With AIDS) </vt:lpstr>
      <vt:lpstr>Changes to the NHTF (National Housing Trust Fund) Application </vt:lpstr>
      <vt:lpstr>Changes to the HOME Investment Partnership Application  </vt:lpstr>
      <vt:lpstr>Changes to the HOME Investment Partnership Application – Continued </vt:lpstr>
      <vt:lpstr>Changes to the HOME Investment Partnership Application – Continued </vt:lpstr>
      <vt:lpstr>Changes to the HOME Investment Partnership Application – Continued </vt:lpstr>
      <vt:lpstr>Changes to the HOME Investment Partnership Application – Construction Standards</vt:lpstr>
      <vt:lpstr>Changes to the HOME Investment Partnership Application – Condensed Activities</vt:lpstr>
      <vt:lpstr>Changes to the HOME Investment Partnership Application – Continued </vt:lpstr>
      <vt:lpstr>Changes to the HOME Investment Partnership Application – Administrative Update</vt:lpstr>
      <vt:lpstr>Changes to the HOME Investment Partnership Application – Administrative Update</vt:lpstr>
      <vt:lpstr>Questions, Thoughts, and Opinions? </vt:lpstr>
      <vt:lpstr>Instructions for Providing Input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Emily Myers</dc:creator>
  <cp:lastModifiedBy>Emily Myers</cp:lastModifiedBy>
  <cp:revision>5</cp:revision>
  <dcterms:created xsi:type="dcterms:W3CDTF">2025-08-26T21:46:09Z</dcterms:created>
  <dcterms:modified xsi:type="dcterms:W3CDTF">2025-08-27T20:01:31Z</dcterms:modified>
</cp:coreProperties>
</file>